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02" r:id="rId2"/>
    <p:sldId id="303" r:id="rId3"/>
    <p:sldId id="320" r:id="rId4"/>
    <p:sldId id="307" r:id="rId5"/>
    <p:sldId id="349" r:id="rId6"/>
    <p:sldId id="348" r:id="rId7"/>
    <p:sldId id="308" r:id="rId8"/>
    <p:sldId id="311" r:id="rId9"/>
    <p:sldId id="350" r:id="rId10"/>
    <p:sldId id="351" r:id="rId11"/>
    <p:sldId id="321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31" r:id="rId21"/>
    <p:sldId id="309" r:id="rId22"/>
    <p:sldId id="352" r:id="rId23"/>
    <p:sldId id="306" r:id="rId24"/>
    <p:sldId id="332" r:id="rId25"/>
    <p:sldId id="361" r:id="rId26"/>
    <p:sldId id="310" r:id="rId27"/>
    <p:sldId id="362" r:id="rId28"/>
    <p:sldId id="346" r:id="rId29"/>
    <p:sldId id="312" r:id="rId30"/>
    <p:sldId id="333" r:id="rId31"/>
    <p:sldId id="363" r:id="rId32"/>
    <p:sldId id="334" r:id="rId33"/>
    <p:sldId id="364" r:id="rId34"/>
    <p:sldId id="305" r:id="rId35"/>
    <p:sldId id="313" r:id="rId36"/>
    <p:sldId id="342" r:id="rId37"/>
    <p:sldId id="322" r:id="rId38"/>
    <p:sldId id="314" r:id="rId39"/>
    <p:sldId id="324" r:id="rId40"/>
    <p:sldId id="315" r:id="rId41"/>
    <p:sldId id="340" r:id="rId42"/>
    <p:sldId id="337" r:id="rId43"/>
    <p:sldId id="338" r:id="rId44"/>
    <p:sldId id="339" r:id="rId45"/>
    <p:sldId id="365" r:id="rId46"/>
    <p:sldId id="345" r:id="rId47"/>
    <p:sldId id="336" r:id="rId48"/>
    <p:sldId id="335" r:id="rId49"/>
    <p:sldId id="341" r:id="rId50"/>
    <p:sldId id="344" r:id="rId51"/>
    <p:sldId id="317" r:id="rId52"/>
    <p:sldId id="343" r:id="rId53"/>
    <p:sldId id="330" r:id="rId54"/>
    <p:sldId id="32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5"/>
    <p:restoredTop sz="83287" autoAdjust="0"/>
  </p:normalViewPr>
  <p:slideViewPr>
    <p:cSldViewPr snapToGrid="0" snapToObjects="1">
      <p:cViewPr>
        <p:scale>
          <a:sx n="95" d="100"/>
          <a:sy n="95" d="100"/>
        </p:scale>
        <p:origin x="592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5243-1DCB-1A4E-B0EF-A423E51A850A}" type="datetimeFigureOut">
              <a:rPr lang="en-US" smtClean="0"/>
              <a:t>6/1/19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4898-14A5-4A42-B559-BC52EDAB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3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47ECD-5889-9E41-919F-0239CB40DAF7}" type="datetimeFigureOut">
              <a:rPr lang="en-US" smtClean="0"/>
              <a:t>6/1/19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7A46F-708F-9246-A305-ED921145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rgbClr val="7F7F7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3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6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4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9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Perception/validation   VS  self reflection/responsibility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8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9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3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3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7F7F7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3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solidFill>
                  <a:srgbClr val="7F7F7F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44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44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4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3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8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9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7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A46F-708F-9246-A305-ED92114532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9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424A-A234-BD46-9262-662BFEFD884F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6FF7-4D17-8146-8221-14557855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ter-ally-background-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325" y="1197406"/>
            <a:ext cx="7813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00"/>
                </a:solidFill>
                <a:latin typeface="Gill Sans"/>
                <a:cs typeface="Gill Sans"/>
              </a:rPr>
              <a:t>Being a</a:t>
            </a:r>
            <a:br>
              <a:rPr lang="en-US" sz="6600" b="1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6600" b="1" dirty="0">
                <a:solidFill>
                  <a:srgbClr val="000000"/>
                </a:solidFill>
                <a:latin typeface="Gill Sans"/>
                <a:cs typeface="Gill Sans"/>
              </a:rPr>
              <a:t>Better Ally </a:t>
            </a:r>
          </a:p>
          <a:p>
            <a:pPr algn="ctr"/>
            <a:r>
              <a:rPr lang="en-US" sz="6600" b="1" dirty="0">
                <a:solidFill>
                  <a:srgbClr val="000000"/>
                </a:solidFill>
                <a:latin typeface="Gill Sans"/>
                <a:cs typeface="Gill Sans"/>
              </a:rPr>
              <a:t>to All</a:t>
            </a:r>
          </a:p>
        </p:txBody>
      </p:sp>
    </p:spTree>
    <p:extLst>
      <p:ext uri="{BB962C8B-B14F-4D97-AF65-F5344CB8AC3E}">
        <p14:creationId xmlns:p14="http://schemas.microsoft.com/office/powerpoint/2010/main" val="279615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2.wp.com/www.thoughtsonlifeandlove.com/wp-content/uploads/core-beliefs.jpg?fit=3500%2C2265&amp;ssl=1">
            <a:extLst>
              <a:ext uri="{FF2B5EF4-FFF2-40B4-BE49-F238E27FC236}">
                <a16:creationId xmlns:a16="http://schemas.microsoft.com/office/drawing/2014/main" id="{17859D9E-6685-DB4D-B70B-52547EBF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3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386"/>
            <a:ext cx="914257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51D0DE-F023-A74C-8A1E-AECB96452676}"/>
              </a:ext>
            </a:extLst>
          </p:cNvPr>
          <p:cNvSpPr/>
          <p:nvPr/>
        </p:nvSpPr>
        <p:spPr>
          <a:xfrm>
            <a:off x="5924810" y="3325660"/>
            <a:ext cx="1603332" cy="15281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BD2FE-B252-6F46-B05A-FFCBFC1D8B51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020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51D0DE-F023-A74C-8A1E-AECB96452676}"/>
              </a:ext>
            </a:extLst>
          </p:cNvPr>
          <p:cNvSpPr/>
          <p:nvPr/>
        </p:nvSpPr>
        <p:spPr>
          <a:xfrm>
            <a:off x="5924810" y="3325660"/>
            <a:ext cx="1603332" cy="15281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2FA250-E8E2-744D-A2C5-AA919937E650}"/>
              </a:ext>
            </a:extLst>
          </p:cNvPr>
          <p:cNvSpPr/>
          <p:nvPr/>
        </p:nvSpPr>
        <p:spPr>
          <a:xfrm>
            <a:off x="5098093" y="2855935"/>
            <a:ext cx="2730675" cy="281835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460BE-6D4C-1244-8779-38B7473CC716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957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51D0DE-F023-A74C-8A1E-AECB96452676}"/>
              </a:ext>
            </a:extLst>
          </p:cNvPr>
          <p:cNvSpPr/>
          <p:nvPr/>
        </p:nvSpPr>
        <p:spPr>
          <a:xfrm>
            <a:off x="5924810" y="3325660"/>
            <a:ext cx="1603332" cy="15281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2FA250-E8E2-744D-A2C5-AA919937E650}"/>
              </a:ext>
            </a:extLst>
          </p:cNvPr>
          <p:cNvSpPr/>
          <p:nvPr/>
        </p:nvSpPr>
        <p:spPr>
          <a:xfrm>
            <a:off x="5098093" y="2855935"/>
            <a:ext cx="2730675" cy="281835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ABCD8-387F-EF4A-B09C-5854947FD1F0}"/>
              </a:ext>
            </a:extLst>
          </p:cNvPr>
          <p:cNvSpPr/>
          <p:nvPr/>
        </p:nvSpPr>
        <p:spPr>
          <a:xfrm>
            <a:off x="4947781" y="2505205"/>
            <a:ext cx="3945699" cy="3757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2E492-DD4F-1448-A3BA-4A5760FEEE58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347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51D0DE-F023-A74C-8A1E-AECB96452676}"/>
              </a:ext>
            </a:extLst>
          </p:cNvPr>
          <p:cNvSpPr/>
          <p:nvPr/>
        </p:nvSpPr>
        <p:spPr>
          <a:xfrm>
            <a:off x="5924810" y="3325660"/>
            <a:ext cx="1603332" cy="15281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2FA250-E8E2-744D-A2C5-AA919937E650}"/>
              </a:ext>
            </a:extLst>
          </p:cNvPr>
          <p:cNvSpPr/>
          <p:nvPr/>
        </p:nvSpPr>
        <p:spPr>
          <a:xfrm>
            <a:off x="5098093" y="2855935"/>
            <a:ext cx="2730675" cy="281835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ABCD8-387F-EF4A-B09C-5854947FD1F0}"/>
              </a:ext>
            </a:extLst>
          </p:cNvPr>
          <p:cNvSpPr/>
          <p:nvPr/>
        </p:nvSpPr>
        <p:spPr>
          <a:xfrm>
            <a:off x="4947781" y="2505205"/>
            <a:ext cx="3945699" cy="3757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8A9A87-8E82-D647-AEA8-511FE8F21A2F}"/>
              </a:ext>
            </a:extLst>
          </p:cNvPr>
          <p:cNvSpPr/>
          <p:nvPr/>
        </p:nvSpPr>
        <p:spPr>
          <a:xfrm>
            <a:off x="4302690" y="2304788"/>
            <a:ext cx="5498926" cy="50980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2F1271-EE08-2E40-AAAC-A651D19C4B46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875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51D0DE-F023-A74C-8A1E-AECB96452676}"/>
              </a:ext>
            </a:extLst>
          </p:cNvPr>
          <p:cNvSpPr/>
          <p:nvPr/>
        </p:nvSpPr>
        <p:spPr>
          <a:xfrm>
            <a:off x="5924810" y="3325660"/>
            <a:ext cx="1603332" cy="15281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2FA250-E8E2-744D-A2C5-AA919937E650}"/>
              </a:ext>
            </a:extLst>
          </p:cNvPr>
          <p:cNvSpPr/>
          <p:nvPr/>
        </p:nvSpPr>
        <p:spPr>
          <a:xfrm>
            <a:off x="5098093" y="2855935"/>
            <a:ext cx="2730675" cy="281835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ABCD8-387F-EF4A-B09C-5854947FD1F0}"/>
              </a:ext>
            </a:extLst>
          </p:cNvPr>
          <p:cNvSpPr/>
          <p:nvPr/>
        </p:nvSpPr>
        <p:spPr>
          <a:xfrm>
            <a:off x="4947781" y="2505205"/>
            <a:ext cx="3945699" cy="3757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8A9A87-8E82-D647-AEA8-511FE8F21A2F}"/>
              </a:ext>
            </a:extLst>
          </p:cNvPr>
          <p:cNvSpPr/>
          <p:nvPr/>
        </p:nvSpPr>
        <p:spPr>
          <a:xfrm>
            <a:off x="4302690" y="2304788"/>
            <a:ext cx="5498926" cy="50980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058F7E-50D1-7B49-B63B-AF8D47A39AD2}"/>
              </a:ext>
            </a:extLst>
          </p:cNvPr>
          <p:cNvSpPr/>
          <p:nvPr/>
        </p:nvSpPr>
        <p:spPr>
          <a:xfrm>
            <a:off x="3532339" y="1336727"/>
            <a:ext cx="7039627" cy="627554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F770E-38CF-B240-B810-EBE3460D59E8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703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51D0DE-F023-A74C-8A1E-AECB96452676}"/>
              </a:ext>
            </a:extLst>
          </p:cNvPr>
          <p:cNvSpPr/>
          <p:nvPr/>
        </p:nvSpPr>
        <p:spPr>
          <a:xfrm>
            <a:off x="5924810" y="3325660"/>
            <a:ext cx="1603332" cy="15281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2FA250-E8E2-744D-A2C5-AA919937E650}"/>
              </a:ext>
            </a:extLst>
          </p:cNvPr>
          <p:cNvSpPr/>
          <p:nvPr/>
        </p:nvSpPr>
        <p:spPr>
          <a:xfrm>
            <a:off x="5098093" y="2855935"/>
            <a:ext cx="2730675" cy="281835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ABCD8-387F-EF4A-B09C-5854947FD1F0}"/>
              </a:ext>
            </a:extLst>
          </p:cNvPr>
          <p:cNvSpPr/>
          <p:nvPr/>
        </p:nvSpPr>
        <p:spPr>
          <a:xfrm>
            <a:off x="4947781" y="2505205"/>
            <a:ext cx="3945699" cy="3757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8A9A87-8E82-D647-AEA8-511FE8F21A2F}"/>
              </a:ext>
            </a:extLst>
          </p:cNvPr>
          <p:cNvSpPr/>
          <p:nvPr/>
        </p:nvSpPr>
        <p:spPr>
          <a:xfrm>
            <a:off x="4302690" y="2304788"/>
            <a:ext cx="5498926" cy="50980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058F7E-50D1-7B49-B63B-AF8D47A39AD2}"/>
              </a:ext>
            </a:extLst>
          </p:cNvPr>
          <p:cNvSpPr/>
          <p:nvPr/>
        </p:nvSpPr>
        <p:spPr>
          <a:xfrm>
            <a:off x="3532339" y="1336727"/>
            <a:ext cx="7039627" cy="627554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320EBA-A2D9-104C-9CD8-8ED58FF14E7A}"/>
              </a:ext>
            </a:extLst>
          </p:cNvPr>
          <p:cNvSpPr/>
          <p:nvPr/>
        </p:nvSpPr>
        <p:spPr>
          <a:xfrm>
            <a:off x="2129424" y="796255"/>
            <a:ext cx="9194104" cy="820454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6C777F-0B37-B74F-A309-75A7C3F21392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257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C52BB03-31AE-F845-91BD-0FEEF56DD6BD}"/>
              </a:ext>
            </a:extLst>
          </p:cNvPr>
          <p:cNvSpPr/>
          <p:nvPr/>
        </p:nvSpPr>
        <p:spPr>
          <a:xfrm>
            <a:off x="189778" y="-78714"/>
            <a:ext cx="11924779" cy="9106422"/>
          </a:xfrm>
          <a:prstGeom prst="ellipse">
            <a:avLst/>
          </a:prstGeom>
          <a:noFill/>
          <a:ln w="1143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843E6-97D3-7140-8717-ACC12BEAE78F}"/>
              </a:ext>
            </a:extLst>
          </p:cNvPr>
          <p:cNvSpPr/>
          <p:nvPr/>
        </p:nvSpPr>
        <p:spPr>
          <a:xfrm>
            <a:off x="6400800" y="3795386"/>
            <a:ext cx="651353" cy="588724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51D0DE-F023-A74C-8A1E-AECB96452676}"/>
              </a:ext>
            </a:extLst>
          </p:cNvPr>
          <p:cNvSpPr/>
          <p:nvPr/>
        </p:nvSpPr>
        <p:spPr>
          <a:xfrm>
            <a:off x="5924810" y="3325660"/>
            <a:ext cx="1603332" cy="15281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2FA250-E8E2-744D-A2C5-AA919937E650}"/>
              </a:ext>
            </a:extLst>
          </p:cNvPr>
          <p:cNvSpPr/>
          <p:nvPr/>
        </p:nvSpPr>
        <p:spPr>
          <a:xfrm>
            <a:off x="5098093" y="2855935"/>
            <a:ext cx="2730675" cy="281835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5ABCD8-387F-EF4A-B09C-5854947FD1F0}"/>
              </a:ext>
            </a:extLst>
          </p:cNvPr>
          <p:cNvSpPr/>
          <p:nvPr/>
        </p:nvSpPr>
        <p:spPr>
          <a:xfrm>
            <a:off x="4947781" y="2505205"/>
            <a:ext cx="3945699" cy="3757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8A9A87-8E82-D647-AEA8-511FE8F21A2F}"/>
              </a:ext>
            </a:extLst>
          </p:cNvPr>
          <p:cNvSpPr/>
          <p:nvPr/>
        </p:nvSpPr>
        <p:spPr>
          <a:xfrm>
            <a:off x="4302690" y="2304788"/>
            <a:ext cx="5498926" cy="50980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058F7E-50D1-7B49-B63B-AF8D47A39AD2}"/>
              </a:ext>
            </a:extLst>
          </p:cNvPr>
          <p:cNvSpPr/>
          <p:nvPr/>
        </p:nvSpPr>
        <p:spPr>
          <a:xfrm>
            <a:off x="3532339" y="1336727"/>
            <a:ext cx="7039627" cy="627554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320EBA-A2D9-104C-9CD8-8ED58FF14E7A}"/>
              </a:ext>
            </a:extLst>
          </p:cNvPr>
          <p:cNvSpPr/>
          <p:nvPr/>
        </p:nvSpPr>
        <p:spPr>
          <a:xfrm>
            <a:off x="2129424" y="796255"/>
            <a:ext cx="9194104" cy="8204548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953A6C-DF0B-BD4E-9E0B-7B054CB9472D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89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3507" y="3549170"/>
            <a:ext cx="79320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The burden then lands on </a:t>
            </a:r>
            <a:r>
              <a:rPr lang="en-US" sz="3600" b="1" i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3"/>
                  </a:solidFill>
                </a:uFill>
              </a:rPr>
              <a:t>them</a:t>
            </a:r>
            <a:r>
              <a:rPr lang="en-US" sz="2800" i="1" dirty="0"/>
              <a:t> to </a:t>
            </a:r>
            <a:r>
              <a:rPr lang="en-US" sz="2800" i="1" dirty="0">
                <a:solidFill>
                  <a:schemeClr val="tx2"/>
                </a:solidFill>
              </a:rPr>
              <a:t>catch up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chemeClr val="accent1"/>
                </a:solidFill>
              </a:rPr>
              <a:t>educate others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chemeClr val="accent2"/>
                </a:solidFill>
              </a:rPr>
              <a:t>speak up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chemeClr val="accent4"/>
                </a:solidFill>
              </a:rPr>
              <a:t>educate</a:t>
            </a:r>
            <a:r>
              <a:rPr lang="en-US" sz="2800" i="1" dirty="0"/>
              <a:t> the most empowered and privileged group members around </a:t>
            </a:r>
            <a:r>
              <a:rPr lang="en-US" sz="2800" i="1" dirty="0">
                <a:solidFill>
                  <a:schemeClr val="accent6"/>
                </a:solidFill>
              </a:rPr>
              <a:t>language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chemeClr val="accent3"/>
                </a:solidFill>
              </a:rPr>
              <a:t>stereotypes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chemeClr val="accent4"/>
                </a:solidFill>
              </a:rPr>
              <a:t>prejudices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chemeClr val="accent2"/>
                </a:solidFill>
              </a:rPr>
              <a:t>acts of discrimination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chemeClr val="accent1"/>
                </a:solidFill>
              </a:rPr>
              <a:t>bias</a:t>
            </a:r>
            <a:r>
              <a:rPr lang="en-US" sz="2800" i="1" dirty="0"/>
              <a:t>, and the reality of complex identities and relationships.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8CFED-F304-0244-B330-7E75D6EE092D}"/>
              </a:ext>
            </a:extLst>
          </p:cNvPr>
          <p:cNvSpPr/>
          <p:nvPr/>
        </p:nvSpPr>
        <p:spPr>
          <a:xfrm>
            <a:off x="189778" y="273035"/>
            <a:ext cx="70881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Who </a:t>
            </a:r>
            <a:r>
              <a:rPr lang="en-US" sz="6000" b="1" i="1" dirty="0">
                <a:solidFill>
                  <a:schemeClr val="accent6"/>
                </a:solidFill>
              </a:rPr>
              <a:t>suffers</a:t>
            </a:r>
            <a:r>
              <a:rPr lang="en-US" sz="6000" b="1" i="1" dirty="0">
                <a:solidFill>
                  <a:srgbClr val="000000"/>
                </a:solidFill>
              </a:rPr>
              <a:t> most in </a:t>
            </a:r>
          </a:p>
          <a:p>
            <a:r>
              <a:rPr lang="en-US" sz="6000" b="1" i="1" dirty="0">
                <a:solidFill>
                  <a:srgbClr val="000000"/>
                </a:solidFill>
              </a:rPr>
              <a:t>this scenario?</a:t>
            </a:r>
            <a:r>
              <a:rPr lang="en-US" sz="2800" b="1" i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91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blan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273901"/>
            <a:ext cx="830942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0000"/>
                </a:solidFill>
                <a:latin typeface="Gill Sans"/>
                <a:cs typeface="Gill Sans"/>
              </a:rPr>
              <a:t>Jessica Pettitt</a:t>
            </a:r>
          </a:p>
          <a:p>
            <a:pPr algn="ctr"/>
            <a:r>
              <a:rPr lang="en-US" sz="5800" b="1" dirty="0">
                <a:solidFill>
                  <a:srgbClr val="000000"/>
                </a:solidFill>
                <a:latin typeface="Gill Sans"/>
                <a:cs typeface="Gill Sans"/>
              </a:rPr>
              <a:t>@</a:t>
            </a:r>
            <a:r>
              <a:rPr lang="en-US" sz="5800" b="1" dirty="0" err="1">
                <a:solidFill>
                  <a:srgbClr val="000000"/>
                </a:solidFill>
                <a:latin typeface="Gill Sans"/>
                <a:cs typeface="Gill Sans"/>
              </a:rPr>
              <a:t>jesspettitt</a:t>
            </a:r>
            <a:endParaRPr lang="en-US" sz="58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3500" b="1" dirty="0" err="1">
                <a:solidFill>
                  <a:srgbClr val="000000"/>
                </a:solidFill>
                <a:latin typeface="Gill Sans"/>
                <a:cs typeface="Gill Sans"/>
              </a:rPr>
              <a:t>Jess@GoodEnoughNow.com</a:t>
            </a:r>
            <a:endParaRPr lang="en-US" sz="35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endParaRPr lang="en-US" sz="58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5800" b="1" dirty="0">
                <a:solidFill>
                  <a:srgbClr val="000000"/>
                </a:solidFill>
                <a:latin typeface="Gill Sans"/>
                <a:cs typeface="Gill Sans"/>
              </a:rPr>
              <a:t>(202) 670-4262 text</a:t>
            </a:r>
          </a:p>
        </p:txBody>
      </p:sp>
      <p:pic>
        <p:nvPicPr>
          <p:cNvPr id="5" name="Picture 4" descr="CMP PP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873690"/>
            <a:ext cx="1676400" cy="8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gree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2957" y="3661904"/>
            <a:ext cx="79320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 This is </a:t>
            </a:r>
            <a:r>
              <a:rPr lang="en-US" sz="60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EXACTLY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 what being an ally to all </a:t>
            </a:r>
            <a:r>
              <a:rPr lang="en-US" sz="60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ISN’T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47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yellow-01.png">
            <a:extLst>
              <a:ext uri="{FF2B5EF4-FFF2-40B4-BE49-F238E27FC236}">
                <a16:creationId xmlns:a16="http://schemas.microsoft.com/office/drawing/2014/main" id="{EBABEEDF-901A-B843-A378-B1AA743A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70675-9DEA-3F4D-91F7-5BD5B7C484E8}"/>
              </a:ext>
            </a:extLst>
          </p:cNvPr>
          <p:cNvSpPr txBox="1"/>
          <p:nvPr/>
        </p:nvSpPr>
        <p:spPr>
          <a:xfrm>
            <a:off x="1000653" y="3438395"/>
            <a:ext cx="8141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How do I </a:t>
            </a:r>
            <a:r>
              <a:rPr lang="en-US" sz="6000" b="1" dirty="0">
                <a:solidFill>
                  <a:schemeClr val="accent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prepare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57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914D6F3F-1865-2041-9E2A-E22D74E4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614">
            <a:off x="275545" y="-2599297"/>
            <a:ext cx="8564957" cy="114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7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yellow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617" y="3519814"/>
            <a:ext cx="8880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Leave room for edits.</a:t>
            </a:r>
            <a:r>
              <a:rPr lang="en-US" sz="2800" i="1" dirty="0">
                <a:solidFill>
                  <a:srgbClr val="000000"/>
                </a:solidFill>
              </a:rPr>
              <a:t> </a:t>
            </a:r>
          </a:p>
          <a:p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yellow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4113" y="-12687940"/>
            <a:ext cx="36976620" cy="2773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90805"/>
            <a:ext cx="933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We can be </a:t>
            </a:r>
            <a:r>
              <a:rPr lang="en-US" sz="60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right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.  </a:t>
            </a:r>
          </a:p>
          <a:p>
            <a:pPr algn="ctr"/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We can also go the extra step and be more </a:t>
            </a:r>
            <a:r>
              <a:rPr lang="en-US" sz="6000" b="1" dirty="0">
                <a:solidFill>
                  <a:schemeClr val="accent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accurate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99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orang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468" y="1626428"/>
            <a:ext cx="884506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Being an ally to all is about </a:t>
            </a:r>
            <a:r>
              <a:rPr lang="en-US" sz="7500" b="1" i="1" dirty="0">
                <a:solidFill>
                  <a:schemeClr val="accent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them</a:t>
            </a:r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and 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less about you</a:t>
            </a:r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r>
              <a:rPr lang="en-US" sz="2800" i="1" dirty="0">
                <a:solidFill>
                  <a:srgbClr val="000000"/>
                </a:solidFill>
              </a:rPr>
              <a:t> 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69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orang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875" y="3315016"/>
            <a:ext cx="8680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 Keep listening.  </a:t>
            </a:r>
          </a:p>
        </p:txBody>
      </p:sp>
    </p:spTree>
    <p:extLst>
      <p:ext uri="{BB962C8B-B14F-4D97-AF65-F5344CB8AC3E}">
        <p14:creationId xmlns:p14="http://schemas.microsoft.com/office/powerpoint/2010/main" val="3794144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orang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680" y="961781"/>
            <a:ext cx="86808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Keep it about </a:t>
            </a:r>
            <a:r>
              <a:rPr lang="en-US" sz="6000" b="1" dirty="0">
                <a:solidFill>
                  <a:schemeClr val="accent4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them</a:t>
            </a:r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and you can change the story </a:t>
            </a:r>
            <a:r>
              <a:rPr lang="en-US" sz="6000" b="1" i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they</a:t>
            </a:r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have written about </a:t>
            </a:r>
          </a:p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you.  </a:t>
            </a:r>
          </a:p>
        </p:txBody>
      </p:sp>
    </p:spTree>
    <p:extLst>
      <p:ext uri="{BB962C8B-B14F-4D97-AF65-F5344CB8AC3E}">
        <p14:creationId xmlns:p14="http://schemas.microsoft.com/office/powerpoint/2010/main" val="2339110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tter-ally-backgroun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5744" y="2352964"/>
            <a:ext cx="8121074" cy="204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9855" y="289071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872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031" y="740592"/>
            <a:ext cx="82544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Do not use pejorative language (real man/woman,</a:t>
            </a:r>
            <a:b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real married, lifestyle, choices, etc.)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Decline to gossip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Respect privacy  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Take notes of preferred name, family connections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Avoid exclusive behaviors like isolating from the main group, suppressing differences and requiring assimilation, tolerating but not valuing differences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Avoid micro-inequities (small, subtle behaviors </a:t>
            </a:r>
            <a:b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that devalue others)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interruptions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ignoring or neglecting individuals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making others feel “out of the loop”</a:t>
            </a:r>
          </a:p>
          <a:p>
            <a:pPr lvl="0"/>
            <a:endParaRPr lang="en-US" sz="2800" i="1" dirty="0"/>
          </a:p>
        </p:txBody>
      </p:sp>
      <p:sp>
        <p:nvSpPr>
          <p:cNvPr id="2" name="Rectangle 1"/>
          <p:cNvSpPr/>
          <p:nvPr/>
        </p:nvSpPr>
        <p:spPr>
          <a:xfrm>
            <a:off x="296548" y="369549"/>
            <a:ext cx="8550903" cy="53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HOW TO BE AN ALLY TO ALL – THE BASICS</a:t>
            </a:r>
          </a:p>
        </p:txBody>
      </p:sp>
    </p:spTree>
    <p:extLst>
      <p:ext uri="{BB962C8B-B14F-4D97-AF65-F5344CB8AC3E}">
        <p14:creationId xmlns:p14="http://schemas.microsoft.com/office/powerpoint/2010/main" val="272225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tter-ally-backgroun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609600"/>
            <a:ext cx="82296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10668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/>
              <a:t>Learning Objectives:</a:t>
            </a:r>
            <a:br>
              <a:rPr lang="en-US" sz="2500" b="1" u="sng" dirty="0"/>
            </a:br>
            <a:endParaRPr lang="en-US" sz="25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Improving Listening Skills during difficult conversations or conflict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Asking better questions through your conscious and unconscious bias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Taking responsibility for who and how you show up </a:t>
            </a:r>
            <a:br>
              <a:rPr lang="en-US" sz="2400" dirty="0"/>
            </a:br>
            <a:r>
              <a:rPr lang="en-US" sz="2400" dirty="0"/>
              <a:t>in relationship with key stakeholders, leaders, colleagues, etc.</a:t>
            </a:r>
          </a:p>
        </p:txBody>
      </p:sp>
    </p:spTree>
    <p:extLst>
      <p:ext uri="{BB962C8B-B14F-4D97-AF65-F5344CB8AC3E}">
        <p14:creationId xmlns:p14="http://schemas.microsoft.com/office/powerpoint/2010/main" val="3839834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3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2333724"/>
            <a:ext cx="914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 Ultra Bold" panose="020B0A02020104020203" pitchFamily="34" charset="77"/>
              </a:rPr>
              <a:t>The Golden Rule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8BE8D-08CA-A143-9185-05F27216458E}"/>
              </a:ext>
            </a:extLst>
          </p:cNvPr>
          <p:cNvSpPr/>
          <p:nvPr/>
        </p:nvSpPr>
        <p:spPr>
          <a:xfrm>
            <a:off x="296548" y="369549"/>
            <a:ext cx="8550903" cy="53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HOW TO BE AN ALLY TO ALL – THE BASICS</a:t>
            </a:r>
          </a:p>
        </p:txBody>
      </p:sp>
    </p:spTree>
    <p:extLst>
      <p:ext uri="{BB962C8B-B14F-4D97-AF65-F5344CB8AC3E}">
        <p14:creationId xmlns:p14="http://schemas.microsoft.com/office/powerpoint/2010/main" val="2193714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8"/>
            <a:ext cx="9142571" cy="6858000"/>
          </a:xfrm>
          <a:prstGeom prst="rect">
            <a:avLst/>
          </a:prstGeom>
        </p:spPr>
      </p:pic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5ADCBC96-ACE8-B849-B574-C5754903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81">
            <a:off x="3112151" y="184817"/>
            <a:ext cx="3202704" cy="65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84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3337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 Ultra Bold" panose="020B0A02020104020203" pitchFamily="34" charset="77"/>
              </a:rPr>
              <a:t>The Platinum Rule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5ED2C-E1C7-AC49-B9A8-A2FF873B3AE6}"/>
              </a:ext>
            </a:extLst>
          </p:cNvPr>
          <p:cNvSpPr/>
          <p:nvPr/>
        </p:nvSpPr>
        <p:spPr>
          <a:xfrm>
            <a:off x="296548" y="369549"/>
            <a:ext cx="8550903" cy="53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HOW TO BE AN ALLY TO ALL – THE BASICS</a:t>
            </a:r>
          </a:p>
        </p:txBody>
      </p:sp>
    </p:spTree>
    <p:extLst>
      <p:ext uri="{BB962C8B-B14F-4D97-AF65-F5344CB8AC3E}">
        <p14:creationId xmlns:p14="http://schemas.microsoft.com/office/powerpoint/2010/main" val="555427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8"/>
            <a:ext cx="9142571" cy="6858000"/>
          </a:xfrm>
          <a:prstGeom prst="rect">
            <a:avLst/>
          </a:prstGeom>
        </p:spPr>
      </p:pic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5674B9B6-7D13-B943-9BAF-A7FE83A6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036"/>
            <a:ext cx="9142571" cy="70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772" y="908299"/>
            <a:ext cx="85262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 Platinum Rule</a:t>
            </a:r>
            <a:endParaRPr lang="en-US" sz="2800" dirty="0">
              <a:solidFill>
                <a:srgbClr val="00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lvl="0"/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Listening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Asking Appropriate Questions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Making Referrals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Self-educating and Awareness</a:t>
            </a:r>
          </a:p>
          <a:p>
            <a:endParaRPr lang="en-US" sz="2800" dirty="0">
              <a:solidFill>
                <a:srgbClr val="00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Listen for: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Descriptors of family members, relationships, and other </a:t>
            </a:r>
            <a:b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key players in this person’s life and go with it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Trust that they know their situation better than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2A2D4-CDB4-3B44-AEE3-E5902094A3BA}"/>
              </a:ext>
            </a:extLst>
          </p:cNvPr>
          <p:cNvSpPr/>
          <p:nvPr/>
        </p:nvSpPr>
        <p:spPr>
          <a:xfrm>
            <a:off x="296548" y="369549"/>
            <a:ext cx="8550903" cy="53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HOW TO BE AN ALLY TO ALL – THE BASICS</a:t>
            </a:r>
          </a:p>
        </p:txBody>
      </p:sp>
    </p:spTree>
    <p:extLst>
      <p:ext uri="{BB962C8B-B14F-4D97-AF65-F5344CB8AC3E}">
        <p14:creationId xmlns:p14="http://schemas.microsoft.com/office/powerpoint/2010/main" val="185574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685" y="1548238"/>
            <a:ext cx="8550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</a:rPr>
              <a:t>They are </a:t>
            </a:r>
            <a:r>
              <a:rPr lang="en-US" sz="6000" b="1" i="1" dirty="0">
                <a:solidFill>
                  <a:schemeClr val="accent3"/>
                </a:solidFill>
              </a:rPr>
              <a:t>choosing</a:t>
            </a:r>
            <a:r>
              <a:rPr lang="en-US" sz="6000" b="1" i="1" dirty="0">
                <a:solidFill>
                  <a:srgbClr val="000000"/>
                </a:solidFill>
              </a:rPr>
              <a:t> how much to disclose to you</a:t>
            </a:r>
            <a:r>
              <a:rPr lang="en-US" sz="6000" i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300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879" y="1642367"/>
            <a:ext cx="85508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/>
              <a:t>Pay attention </a:t>
            </a:r>
          </a:p>
          <a:p>
            <a:pPr algn="ctr"/>
            <a:r>
              <a:rPr lang="en-US" sz="9000" b="1" i="1" dirty="0">
                <a:solidFill>
                  <a:schemeClr val="accent3"/>
                </a:solidFill>
              </a:rPr>
              <a:t>&amp;</a:t>
            </a:r>
            <a:r>
              <a:rPr lang="en-US" sz="6000" b="1" i="1" dirty="0"/>
              <a:t> </a:t>
            </a:r>
          </a:p>
          <a:p>
            <a:pPr algn="ctr"/>
            <a:r>
              <a:rPr lang="en-US" sz="6000" b="1" i="1" dirty="0"/>
              <a:t>listen.</a:t>
            </a:r>
          </a:p>
        </p:txBody>
      </p:sp>
    </p:spTree>
    <p:extLst>
      <p:ext uri="{BB962C8B-B14F-4D97-AF65-F5344CB8AC3E}">
        <p14:creationId xmlns:p14="http://schemas.microsoft.com/office/powerpoint/2010/main" val="404981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282338"/>
            <a:ext cx="91425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/>
              <a:t> </a:t>
            </a:r>
            <a:r>
              <a:rPr lang="en-US" sz="6000" b="1" i="1" dirty="0"/>
              <a:t>We have all used bad listening skills </a:t>
            </a:r>
            <a:r>
              <a:rPr lang="en-US" sz="6000" b="1" i="1" dirty="0">
                <a:solidFill>
                  <a:schemeClr val="accent3"/>
                </a:solidFill>
              </a:rPr>
              <a:t>&amp;</a:t>
            </a:r>
            <a:r>
              <a:rPr lang="en-US" sz="6000" b="1" i="1" dirty="0"/>
              <a:t> we know when someone isn’t really listening to us.  </a:t>
            </a:r>
          </a:p>
        </p:txBody>
      </p:sp>
    </p:spTree>
    <p:extLst>
      <p:ext uri="{BB962C8B-B14F-4D97-AF65-F5344CB8AC3E}">
        <p14:creationId xmlns:p14="http://schemas.microsoft.com/office/powerpoint/2010/main" val="561536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895322"/>
            <a:ext cx="9142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Asking Questions Respectfully</a:t>
            </a:r>
            <a:r>
              <a:rPr lang="en-US" sz="6000" b="1" i="1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lang="en-US" sz="60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300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9" y="1787878"/>
            <a:ext cx="91425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Remember, the other person </a:t>
            </a:r>
            <a:r>
              <a:rPr lang="en-US" sz="6000" b="1" dirty="0">
                <a:solidFill>
                  <a:schemeClr val="accent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knows themselves 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better than you do. </a:t>
            </a:r>
          </a:p>
        </p:txBody>
      </p:sp>
    </p:spTree>
    <p:extLst>
      <p:ext uri="{BB962C8B-B14F-4D97-AF65-F5344CB8AC3E}">
        <p14:creationId xmlns:p14="http://schemas.microsoft.com/office/powerpoint/2010/main" val="240870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purpl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0233" y="2241300"/>
            <a:ext cx="7132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What is the </a:t>
            </a:r>
          </a:p>
          <a:p>
            <a:pPr algn="ctr"/>
            <a:r>
              <a:rPr lang="en-US" sz="6000" b="1" i="1" dirty="0">
                <a:solidFill>
                  <a:schemeClr val="accent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goal</a:t>
            </a:r>
            <a:r>
              <a:rPr lang="en-US" sz="6000" b="1" dirty="0">
                <a:solidFill>
                  <a:schemeClr val="accent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 being an ally?</a:t>
            </a:r>
          </a:p>
        </p:txBody>
      </p:sp>
    </p:spTree>
    <p:extLst>
      <p:ext uri="{BB962C8B-B14F-4D97-AF65-F5344CB8AC3E}">
        <p14:creationId xmlns:p14="http://schemas.microsoft.com/office/powerpoint/2010/main" val="185574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FC52EF-1AE5-B844-B733-FAEEBA5AFF04}"/>
              </a:ext>
            </a:extLst>
          </p:cNvPr>
          <p:cNvSpPr/>
          <p:nvPr/>
        </p:nvSpPr>
        <p:spPr>
          <a:xfrm>
            <a:off x="149468" y="1626428"/>
            <a:ext cx="884506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Being an ally to all is about </a:t>
            </a:r>
            <a:r>
              <a:rPr lang="en-US" sz="7500" b="1" i="1" dirty="0">
                <a:solidFill>
                  <a:schemeClr val="accent3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them</a:t>
            </a:r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and 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less about you</a:t>
            </a:r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r>
              <a:rPr lang="en-US" sz="2800" i="1" dirty="0">
                <a:solidFill>
                  <a:srgbClr val="000000"/>
                </a:solidFill>
              </a:rPr>
              <a:t> 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63493"/>
            <a:ext cx="91425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Three kinds of knowledge:</a:t>
            </a:r>
          </a:p>
          <a:p>
            <a:endParaRPr lang="en-US" sz="4000" dirty="0">
              <a:solidFill>
                <a:srgbClr val="00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1) what you know you know</a:t>
            </a:r>
          </a:p>
          <a:p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2) what you know you don’t know</a:t>
            </a:r>
          </a:p>
          <a:p>
            <a:pPr indent="-457200"/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3) what you don’t know you don’t know</a:t>
            </a:r>
          </a:p>
          <a:p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75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72335" y="576138"/>
            <a:ext cx="5342047" cy="50804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9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72335" y="576138"/>
            <a:ext cx="5342047" cy="50804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82638" y="1322497"/>
            <a:ext cx="1885429" cy="179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6"/>
          </p:cNvCxnSpPr>
          <p:nvPr/>
        </p:nvCxnSpPr>
        <p:spPr>
          <a:xfrm flipH="1" flipV="1">
            <a:off x="4582638" y="3116380"/>
            <a:ext cx="263174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66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72335" y="576138"/>
            <a:ext cx="5342047" cy="50804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82638" y="1322497"/>
            <a:ext cx="1885429" cy="1793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582638" y="3116381"/>
            <a:ext cx="1558097" cy="1951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02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63493"/>
            <a:ext cx="91425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Three kinds of knowledge:</a:t>
            </a:r>
          </a:p>
          <a:p>
            <a:endParaRPr lang="en-US" sz="4000" dirty="0">
              <a:solidFill>
                <a:srgbClr val="00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1) what you know you know</a:t>
            </a:r>
          </a:p>
          <a:p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2) what you know you don’t know</a:t>
            </a:r>
          </a:p>
          <a:p>
            <a:pPr indent="-457200"/>
            <a:r>
              <a:rPr lang="en-US" sz="4000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3) what you don’t know you don’t know</a:t>
            </a:r>
          </a:p>
          <a:p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85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tter-ally-backgroun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5744" y="2352964"/>
            <a:ext cx="8121074" cy="204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9855" y="289071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8724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983" y="1382286"/>
            <a:ext cx="79906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DO YOUR HOMEWORK!</a:t>
            </a:r>
          </a:p>
          <a:p>
            <a:endParaRPr lang="en-US" sz="3000" b="1" dirty="0">
              <a:solidFill>
                <a:srgbClr val="00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Note new terms</a:t>
            </a:r>
          </a:p>
          <a:p>
            <a:pPr marL="457200" lvl="0" indent="-457200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Note discomfort or confusion and seek the source</a:t>
            </a:r>
          </a:p>
          <a:p>
            <a:pPr marL="457200" lvl="0" indent="-457200"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Share your experiences with key people in your life and learn from others.</a:t>
            </a:r>
          </a:p>
        </p:txBody>
      </p:sp>
    </p:spTree>
    <p:extLst>
      <p:ext uri="{BB962C8B-B14F-4D97-AF65-F5344CB8AC3E}">
        <p14:creationId xmlns:p14="http://schemas.microsoft.com/office/powerpoint/2010/main" val="2259623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339" y="1859904"/>
            <a:ext cx="79906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 Knowing yourself allows you to know what you don’t know. </a:t>
            </a:r>
          </a:p>
        </p:txBody>
      </p:sp>
    </p:spTree>
    <p:extLst>
      <p:ext uri="{BB962C8B-B14F-4D97-AF65-F5344CB8AC3E}">
        <p14:creationId xmlns:p14="http://schemas.microsoft.com/office/powerpoint/2010/main" val="1623304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tter-ally-background-maro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339" y="1074262"/>
            <a:ext cx="79906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000" b="1" i="1" dirty="0">
                <a:solidFill>
                  <a:schemeClr val="accent2"/>
                </a:solidFill>
              </a:rPr>
              <a:t> </a:t>
            </a:r>
            <a:r>
              <a:rPr lang="en-US" sz="5400" b="1" i="1" dirty="0"/>
              <a:t>Being an ally is about being comfortable with what you don’t know and taking responsibility for this lack of knowledge.</a:t>
            </a:r>
          </a:p>
        </p:txBody>
      </p:sp>
    </p:spTree>
    <p:extLst>
      <p:ext uri="{BB962C8B-B14F-4D97-AF65-F5344CB8AC3E}">
        <p14:creationId xmlns:p14="http://schemas.microsoft.com/office/powerpoint/2010/main" val="206723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purpl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372" y="2166145"/>
            <a:ext cx="8291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 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Discrimination is </a:t>
            </a:r>
            <a:r>
              <a:rPr lang="en-US" sz="6000" b="1" dirty="0">
                <a:solidFill>
                  <a:schemeClr val="accent4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bad 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for business.  </a:t>
            </a:r>
          </a:p>
        </p:txBody>
      </p:sp>
    </p:spTree>
    <p:extLst>
      <p:ext uri="{BB962C8B-B14F-4D97-AF65-F5344CB8AC3E}">
        <p14:creationId xmlns:p14="http://schemas.microsoft.com/office/powerpoint/2010/main" val="2595785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tter-ally-backgroun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5744" y="2352964"/>
            <a:ext cx="8121074" cy="204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9855" y="289071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1005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ter-ally-color-ba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739" y="2657791"/>
            <a:ext cx="8414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Gill Sans Ultra Bold" panose="020B0A02020104020203" pitchFamily="34" charset="77"/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44300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tter-ally-backgroun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5744" y="563044"/>
            <a:ext cx="8124362" cy="5761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45" y="296074"/>
            <a:ext cx="5558546" cy="71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37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tter-ally-backgroun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5744" y="2352964"/>
            <a:ext cx="8121074" cy="204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9855" y="2459827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Don’t forget to download the bonus handouts </a:t>
            </a:r>
            <a:r>
              <a:rPr lang="en-US" sz="3000" b="1" dirty="0">
                <a:solidFill>
                  <a:srgbClr val="800000"/>
                </a:solidFill>
              </a:rPr>
              <a:t>Ally Path </a:t>
            </a:r>
            <a:r>
              <a:rPr lang="en-US" sz="3000" b="1" dirty="0"/>
              <a:t>&amp;</a:t>
            </a:r>
            <a:r>
              <a:rPr lang="en-US" sz="3000" b="1" dirty="0">
                <a:solidFill>
                  <a:srgbClr val="800000"/>
                </a:solidFill>
              </a:rPr>
              <a:t> Better Connections </a:t>
            </a:r>
            <a:r>
              <a:rPr lang="en-US" sz="3000" b="1" dirty="0"/>
              <a:t>to keep conversations stirring!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720060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tter-ally-background-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176202"/>
            <a:ext cx="830942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0000"/>
                </a:solidFill>
                <a:latin typeface="Gill Sans"/>
                <a:cs typeface="Gill Sans"/>
              </a:rPr>
              <a:t>Jessica Pettitt</a:t>
            </a:r>
          </a:p>
          <a:p>
            <a:pPr algn="ctr"/>
            <a:r>
              <a:rPr lang="en-US" sz="5800" b="1" dirty="0">
                <a:solidFill>
                  <a:srgbClr val="000000"/>
                </a:solidFill>
                <a:latin typeface="Gill Sans"/>
                <a:cs typeface="Gill Sans"/>
              </a:rPr>
              <a:t>@</a:t>
            </a:r>
            <a:r>
              <a:rPr lang="en-US" sz="5800" b="1" dirty="0" err="1">
                <a:solidFill>
                  <a:srgbClr val="000000"/>
                </a:solidFill>
                <a:latin typeface="Gill Sans"/>
                <a:cs typeface="Gill Sans"/>
              </a:rPr>
              <a:t>jesspettitt</a:t>
            </a:r>
            <a:endParaRPr lang="en-US" sz="58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3500" b="1" dirty="0" err="1">
                <a:solidFill>
                  <a:srgbClr val="000000"/>
                </a:solidFill>
                <a:latin typeface="Gill Sans"/>
                <a:cs typeface="Gill Sans"/>
              </a:rPr>
              <a:t>Jess@GoodEnoughNow.com</a:t>
            </a:r>
            <a:endParaRPr lang="en-US" sz="35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endParaRPr lang="en-US" sz="5800" b="1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5800" b="1" dirty="0">
                <a:solidFill>
                  <a:srgbClr val="000000"/>
                </a:solidFill>
                <a:latin typeface="Gill Sans"/>
                <a:cs typeface="Gill Sans"/>
              </a:rPr>
              <a:t>(202) 670-4262 text</a:t>
            </a:r>
          </a:p>
        </p:txBody>
      </p:sp>
    </p:spTree>
    <p:extLst>
      <p:ext uri="{BB962C8B-B14F-4D97-AF65-F5344CB8AC3E}">
        <p14:creationId xmlns:p14="http://schemas.microsoft.com/office/powerpoint/2010/main" val="422572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E22F20E-778F-3342-8C18-E0317667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071">
            <a:off x="764086" y="285224"/>
            <a:ext cx="7378710" cy="59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blu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381" y="3429000"/>
            <a:ext cx="8437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Being an ally is </a:t>
            </a:r>
            <a:r>
              <a:rPr lang="en-US" sz="6000" b="1" i="1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work</a:t>
            </a:r>
            <a:r>
              <a:rPr lang="en-US" sz="6000" b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7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tter-ally-background-blue-01.png">
            <a:extLst>
              <a:ext uri="{FF2B5EF4-FFF2-40B4-BE49-F238E27FC236}">
                <a16:creationId xmlns:a16="http://schemas.microsoft.com/office/drawing/2014/main" id="{20439F24-2932-D748-993A-C27A09B3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1061" y="2268823"/>
            <a:ext cx="70204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Where do I </a:t>
            </a:r>
            <a:r>
              <a:rPr lang="en-US" sz="6000" b="1" dirty="0">
                <a:solidFill>
                  <a:schemeClr val="accent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start</a:t>
            </a:r>
            <a:r>
              <a:rPr lang="en-US" sz="6000" b="1" dirty="0"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44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tter-ally-background-blu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638" y="-551145"/>
            <a:ext cx="14022141" cy="10518250"/>
          </a:xfrm>
          <a:prstGeom prst="rect">
            <a:avLst/>
          </a:prstGeom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64B138A-86F8-724E-945E-2BCB29F2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62" y="1417354"/>
            <a:ext cx="4051474" cy="44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3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9CB"/>
      </a:accent1>
      <a:accent2>
        <a:srgbClr val="B3422D"/>
      </a:accent2>
      <a:accent3>
        <a:srgbClr val="70BF54"/>
      </a:accent3>
      <a:accent4>
        <a:srgbClr val="7670B3"/>
      </a:accent4>
      <a:accent5>
        <a:srgbClr val="FFF685"/>
      </a:accent5>
      <a:accent6>
        <a:srgbClr val="DF7F58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28515</TotalTime>
  <Words>534</Words>
  <Application>Microsoft Macintosh PowerPoint</Application>
  <PresentationFormat>On-screen Show (4:3)</PresentationFormat>
  <Paragraphs>141</Paragraphs>
  <Slides>54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Gill Sans</vt:lpstr>
      <vt:lpstr>Gill Sans MT</vt:lpstr>
      <vt:lpstr>Gill Sans Ultra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 am… Social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Pettitt</dc:creator>
  <cp:lastModifiedBy>Jessica Pettitt</cp:lastModifiedBy>
  <cp:revision>42</cp:revision>
  <cp:lastPrinted>2018-05-22T16:59:22Z</cp:lastPrinted>
  <dcterms:created xsi:type="dcterms:W3CDTF">2015-03-25T00:21:54Z</dcterms:created>
  <dcterms:modified xsi:type="dcterms:W3CDTF">2019-06-01T20:58:04Z</dcterms:modified>
</cp:coreProperties>
</file>